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22" r:id="rId2"/>
    <p:sldId id="288" r:id="rId3"/>
    <p:sldId id="256" r:id="rId4"/>
    <p:sldId id="257" r:id="rId5"/>
    <p:sldId id="258" r:id="rId6"/>
    <p:sldId id="293" r:id="rId7"/>
    <p:sldId id="297" r:id="rId8"/>
    <p:sldId id="296" r:id="rId9"/>
    <p:sldId id="295" r:id="rId10"/>
    <p:sldId id="311" r:id="rId11"/>
    <p:sldId id="262" r:id="rId12"/>
    <p:sldId id="266" r:id="rId13"/>
    <p:sldId id="263" r:id="rId14"/>
    <p:sldId id="264" r:id="rId15"/>
    <p:sldId id="265" r:id="rId16"/>
    <p:sldId id="320" r:id="rId17"/>
    <p:sldId id="321" r:id="rId18"/>
    <p:sldId id="261" r:id="rId19"/>
    <p:sldId id="312" r:id="rId20"/>
    <p:sldId id="299" r:id="rId21"/>
    <p:sldId id="274" r:id="rId22"/>
    <p:sldId id="276" r:id="rId23"/>
    <p:sldId id="277" r:id="rId24"/>
    <p:sldId id="275" r:id="rId25"/>
    <p:sldId id="278" r:id="rId26"/>
    <p:sldId id="279" r:id="rId27"/>
    <p:sldId id="280" r:id="rId28"/>
    <p:sldId id="282" r:id="rId29"/>
    <p:sldId id="283" r:id="rId30"/>
    <p:sldId id="310" r:id="rId31"/>
    <p:sldId id="304" r:id="rId32"/>
    <p:sldId id="303" r:id="rId33"/>
    <p:sldId id="328" r:id="rId34"/>
    <p:sldId id="300" r:id="rId35"/>
    <p:sldId id="305" r:id="rId36"/>
    <p:sldId id="306" r:id="rId37"/>
    <p:sldId id="307" r:id="rId38"/>
    <p:sldId id="308" r:id="rId39"/>
    <p:sldId id="302" r:id="rId40"/>
    <p:sldId id="301" r:id="rId41"/>
    <p:sldId id="314" r:id="rId42"/>
    <p:sldId id="329" r:id="rId43"/>
    <p:sldId id="330" r:id="rId44"/>
    <p:sldId id="333" r:id="rId45"/>
    <p:sldId id="281" r:id="rId46"/>
    <p:sldId id="332" r:id="rId47"/>
    <p:sldId id="316" r:id="rId48"/>
    <p:sldId id="334" r:id="rId49"/>
    <p:sldId id="335" r:id="rId50"/>
    <p:sldId id="319" r:id="rId51"/>
    <p:sldId id="313" r:id="rId52"/>
    <p:sldId id="324" r:id="rId53"/>
    <p:sldId id="325" r:id="rId54"/>
    <p:sldId id="326" r:id="rId55"/>
    <p:sldId id="327" r:id="rId56"/>
    <p:sldId id="31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 varScale="1">
        <p:scale>
          <a:sx n="69" d="100"/>
          <a:sy n="69" d="100"/>
        </p:scale>
        <p:origin x="5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DFA32-F88C-44FA-8038-C7DFBBB409F6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F0603-E4A4-4324-BDDF-C43EEE03D1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30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0603-E4A4-4324-BDDF-C43EEE03D113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021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367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936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10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09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298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064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860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17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273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172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196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18290-806C-4386-8187-B1F63F4A91F8}" type="datetimeFigureOut">
              <a:rPr lang="en-IN" smtClean="0"/>
              <a:t>11-04-2016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BFE1-CCCC-47BC-8B22-0191D748EF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53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microsoft.com/office/2007/relationships/hdphoto" Target="../media/hdphoto9.wdp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yatt_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589240"/>
            <a:ext cx="487363" cy="487363"/>
          </a:xfrm>
          <a:prstGeom prst="rect">
            <a:avLst/>
          </a:prstGeom>
        </p:spPr>
      </p:pic>
      <p:pic>
        <p:nvPicPr>
          <p:cNvPr id="4" name="Picture 3" descr="HR_11.8_PowerPoints_cover_Aubergine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968" y="3111351"/>
            <a:ext cx="470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HYATT REGENCY GURGAON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11425"/>
            <a:ext cx="1440160" cy="17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R_11.8_PowerPoints_cover2_Aubergine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20072" y="3121804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HOTEL FACTS</a:t>
            </a:r>
          </a:p>
        </p:txBody>
      </p:sp>
    </p:spTree>
    <p:extLst>
      <p:ext uri="{BB962C8B-B14F-4D97-AF65-F5344CB8AC3E}">
        <p14:creationId xmlns:p14="http://schemas.microsoft.com/office/powerpoint/2010/main" val="38046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8" y="773434"/>
            <a:ext cx="8061862" cy="454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353471"/>
            <a:ext cx="6659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Standard King Room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Spacious guestrooms starting from 44 sq. meter onwards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" y="772215"/>
            <a:ext cx="8088789" cy="4549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354632"/>
            <a:ext cx="7331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King Room Bathroom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Lavish marble bathrooms are designed overlooking the room with facilities including a rain shower cabin, soaking tub and a wide range of bathroom amenities.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" y="766181"/>
            <a:ext cx="8088790" cy="4555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311" y="5354052"/>
            <a:ext cx="7642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Regency King Suites - 37 luxurious suites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thoughtfully designed to contribute to the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stylish and comfortable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ambience.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1"/>
          <a:stretch/>
        </p:blipFill>
        <p:spPr>
          <a:xfrm>
            <a:off x="571124" y="766181"/>
            <a:ext cx="8055526" cy="4609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151" y="5373216"/>
            <a:ext cx="747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Regency King Suites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37 luxurious suites thoughtfully designed to contribute to the stylish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comfortable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ambience.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/>
          <a:stretch/>
        </p:blipFill>
        <p:spPr>
          <a:xfrm>
            <a:off x="571124" y="751022"/>
            <a:ext cx="8055526" cy="4640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5479"/>
            <a:ext cx="814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Arial" pitchFamily="34" charset="0"/>
                <a:cs typeface="Arial" pitchFamily="34" charset="0"/>
              </a:rPr>
              <a:t>Exclusive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Club Lounge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6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"/>
          <a:stretch/>
        </p:blipFill>
        <p:spPr bwMode="auto">
          <a:xfrm>
            <a:off x="574676" y="751022"/>
            <a:ext cx="8051974" cy="46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159" y="5373216"/>
            <a:ext cx="725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Presidential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Suite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Upscale, contemporary decor welcomes guests to this 264-square-metre top-floor, two-bedroom suite, which features one king and two twin beds, plus separate living and dining rooms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1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"/>
          <a:stretch/>
        </p:blipFill>
        <p:spPr bwMode="auto">
          <a:xfrm>
            <a:off x="574676" y="751022"/>
            <a:ext cx="8051974" cy="463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2965" y="5373216"/>
            <a:ext cx="8023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Presidential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Suite –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Living room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7195"/>
          <a:stretch/>
        </p:blipFill>
        <p:spPr>
          <a:xfrm>
            <a:off x="481152" y="758240"/>
            <a:ext cx="8145498" cy="4614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5479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Guest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Floor Corridor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6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48064" y="2852936"/>
            <a:ext cx="2740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FOOD &amp;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BEVERAGES</a:t>
            </a:r>
          </a:p>
        </p:txBody>
      </p:sp>
    </p:spTree>
    <p:extLst>
      <p:ext uri="{BB962C8B-B14F-4D97-AF65-F5344CB8AC3E}">
        <p14:creationId xmlns:p14="http://schemas.microsoft.com/office/powerpoint/2010/main" val="103755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980728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The Largest Convention Hotel in Gurgaon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Located in the rapidly expanding business and residential city of Gurgaon in India’s National Capital Region (NCR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Hyatt Regency Gurgaon has the largest meetings and events space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and caters to large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multi-purpose MICE (meetings, incentives, conferences and exhibitions)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from across the country. </a:t>
            </a: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4862" y="5373216"/>
            <a:ext cx="7986283" cy="1384187"/>
            <a:chOff x="42101" y="5367273"/>
            <a:chExt cx="7986283" cy="138418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48" t="20212" r="10406" b="48241"/>
            <a:stretch/>
          </p:blipFill>
          <p:spPr>
            <a:xfrm>
              <a:off x="2047240" y="5373216"/>
              <a:ext cx="1963151" cy="13782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22" t="20063" r="11945" b="49067"/>
            <a:stretch/>
          </p:blipFill>
          <p:spPr>
            <a:xfrm>
              <a:off x="4058984" y="5371292"/>
              <a:ext cx="1963151" cy="138016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8" t="52584" r="10912" b="16482"/>
            <a:stretch/>
          </p:blipFill>
          <p:spPr>
            <a:xfrm>
              <a:off x="6070727" y="5387567"/>
              <a:ext cx="1957657" cy="136389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6" r="20084"/>
            <a:stretch/>
          </p:blipFill>
          <p:spPr>
            <a:xfrm>
              <a:off x="42101" y="5367273"/>
              <a:ext cx="1956545" cy="137409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87624" y="2420888"/>
            <a:ext cx="69310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“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Best MICE Hotel–North India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” at Exhibition Excellence Awards 2016</a:t>
            </a:r>
          </a:p>
          <a:p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“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Best Convention Hotel–North India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“ at Indian Hospitality Awards 2015</a:t>
            </a:r>
          </a:p>
          <a:p>
            <a:pPr marL="285750" indent="-285750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“Best Wedding Hotel”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at  Great Indian Weddings Awards 2015 </a:t>
            </a:r>
          </a:p>
          <a:p>
            <a:pPr marL="285750" indent="-285750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“Best South Indian Fine Dining Restaurant”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at Times Food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Guide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Awards 2016</a:t>
            </a:r>
          </a:p>
          <a:p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“Best New Awadhi Restaurant”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by Time Out Food Awards 2014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861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013241"/>
            <a:ext cx="6863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Experience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wide array of authentic Indian, Japanese, Mediterranean, Western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Asian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cuisines that take you to an unparalleled </a:t>
            </a:r>
            <a:r>
              <a:rPr lang="en-IN" sz="1400" dirty="0" err="1" smtClean="0">
                <a:latin typeface="Arial" pitchFamily="34" charset="0"/>
                <a:cs typeface="Arial" pitchFamily="34" charset="0"/>
              </a:rPr>
              <a:t>gastronomical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treat through different restaurants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bars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at Hyatt Regency Gurgaon.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 err="1">
                <a:latin typeface="Arial" pitchFamily="34" charset="0"/>
                <a:cs typeface="Arial" pitchFamily="34" charset="0"/>
              </a:rPr>
              <a:t>Lavana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— signature restaurant offering a delectable selection of Awadhi specialties </a:t>
            </a:r>
          </a:p>
          <a:p>
            <a:pPr indent="-285750" algn="just">
              <a:buFont typeface="Wingdings" pitchFamily="2" charset="2"/>
              <a:buChar char="§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The Lounge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— the ideal venue for a quick breakfast, a casual business meeting cum lunch or early evening snacks and drinks </a:t>
            </a:r>
          </a:p>
          <a:p>
            <a:pPr indent="-285750" algn="just">
              <a:buFont typeface="Wingdings" pitchFamily="2" charset="2"/>
              <a:buChar char="§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Kitchen District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— interactive kitchens serving Asian, Indian and Western cuisines as well as homemade desserts and ice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creams.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Awarded “Best South Indian Fine Dining Restaurant” at Times Food guide Awards 2016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The Long Bar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— a stylish and intimate bar featuring an eclectic selection of premium sprits, a range of new and old world wines and innovative cocktails created by engaging and skilful bartenders </a:t>
            </a:r>
          </a:p>
          <a:p>
            <a:r>
              <a:rPr lang="en-IN" sz="1600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552" y="5325480"/>
            <a:ext cx="8050824" cy="1378800"/>
            <a:chOff x="0" y="5363582"/>
            <a:chExt cx="8050824" cy="1378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588"/>
            <a:stretch/>
          </p:blipFill>
          <p:spPr>
            <a:xfrm>
              <a:off x="0" y="5364828"/>
              <a:ext cx="2010727" cy="13775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37"/>
            <a:stretch/>
          </p:blipFill>
          <p:spPr>
            <a:xfrm>
              <a:off x="2062595" y="5363582"/>
              <a:ext cx="1937158" cy="137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15" b="6641"/>
            <a:stretch/>
          </p:blipFill>
          <p:spPr>
            <a:xfrm>
              <a:off x="4052439" y="5364827"/>
              <a:ext cx="1921536" cy="13775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08"/>
            <a:stretch/>
          </p:blipFill>
          <p:spPr>
            <a:xfrm>
              <a:off x="6030823" y="5363582"/>
              <a:ext cx="2020001" cy="137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51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6" b="2162"/>
          <a:stretch/>
        </p:blipFill>
        <p:spPr>
          <a:xfrm>
            <a:off x="467189" y="762517"/>
            <a:ext cx="8139261" cy="4610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58579"/>
            <a:ext cx="74752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Kitchen District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Vibrant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and warm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, the brand new Kitchen District, offers an exclusive dining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experience</a:t>
            </a:r>
          </a:p>
          <a:p>
            <a:endParaRPr lang="en-IN" sz="1400" b="1" dirty="0">
              <a:latin typeface="Arial" pitchFamily="34" charset="0"/>
              <a:cs typeface="Arial" pitchFamily="34" charset="0"/>
            </a:endParaRPr>
          </a:p>
          <a:p>
            <a:r>
              <a:rPr lang="en-IN" sz="1200" b="1" dirty="0">
                <a:latin typeface="Arial" pitchFamily="34" charset="0"/>
                <a:cs typeface="Arial" pitchFamily="34" charset="0"/>
              </a:rPr>
              <a:t>Awarded “Best South Indian Fine Dining Restaurant” at Times Food guide Awards 2016 </a:t>
            </a:r>
          </a:p>
          <a:p>
            <a:endParaRPr lang="en-IN" sz="1400" dirty="0"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3" b="2894"/>
          <a:stretch/>
        </p:blipFill>
        <p:spPr>
          <a:xfrm>
            <a:off x="495592" y="762518"/>
            <a:ext cx="8131058" cy="4597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16768"/>
            <a:ext cx="81454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Kitchen District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Stylish Private sitting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area</a:t>
            </a:r>
          </a:p>
          <a:p>
            <a:endParaRPr lang="en-IN" sz="1200" b="1" dirty="0">
              <a:latin typeface="Arial" pitchFamily="34" charset="0"/>
              <a:cs typeface="Arial" pitchFamily="34" charset="0"/>
            </a:endParaRPr>
          </a:p>
          <a:p>
            <a:r>
              <a:rPr lang="en-IN" sz="1200" b="1" dirty="0">
                <a:latin typeface="Arial" pitchFamily="34" charset="0"/>
                <a:cs typeface="Arial" pitchFamily="34" charset="0"/>
              </a:rPr>
              <a:t>Awarded “Best South Indian Fine Dining Restaurant” at Times Food guide Awards 2016 </a:t>
            </a:r>
          </a:p>
          <a:p>
            <a:endParaRPr lang="en-IN" sz="1400" dirty="0"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2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22"/>
          <a:stretch/>
        </p:blipFill>
        <p:spPr>
          <a:xfrm>
            <a:off x="468686" y="762517"/>
            <a:ext cx="8157964" cy="4577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386571"/>
            <a:ext cx="7331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Kitchen District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With five standalone kitchens designed to offer distinctive cuisines yet coexisting in perfect harmony to form a singular culinary district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IN" sz="1400" b="1" dirty="0">
              <a:latin typeface="Arial" pitchFamily="34" charset="0"/>
              <a:cs typeface="Arial" pitchFamily="34" charset="0"/>
            </a:endParaRPr>
          </a:p>
          <a:p>
            <a:r>
              <a:rPr lang="en-IN" sz="1200" b="1" dirty="0">
                <a:latin typeface="Arial" pitchFamily="34" charset="0"/>
                <a:cs typeface="Arial" pitchFamily="34" charset="0"/>
              </a:rPr>
              <a:t>Awarded “Best South Indian Fine Dining Restaurant” at Times Food guide Awards 2016 </a:t>
            </a:r>
          </a:p>
          <a:p>
            <a:endParaRPr lang="en-IN" sz="1400" dirty="0"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0" b="-15980"/>
          <a:stretch/>
        </p:blipFill>
        <p:spPr>
          <a:xfrm>
            <a:off x="465784" y="762517"/>
            <a:ext cx="8160866" cy="5446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640"/>
            <a:ext cx="725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The Long Bar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stylish and casual 60 feet long bar featuring an eclectic selection of the finest spirits, new and old world wines &amp; a range of innovative cocktails created by the engaging and skilful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bartenders.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6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9061"/>
          <a:stretch/>
        </p:blipFill>
        <p:spPr>
          <a:xfrm>
            <a:off x="481151" y="764704"/>
            <a:ext cx="8160866" cy="4591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640"/>
            <a:ext cx="7187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The Long Bar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stylish and casual 60 feet long bar featuring an eclectic selection of the finest spirits, new and old world wines &amp; a range of innovative cocktails created by the engaging and skilful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bartenders.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6"/>
          <a:stretch/>
        </p:blipFill>
        <p:spPr>
          <a:xfrm>
            <a:off x="481151" y="764704"/>
            <a:ext cx="8171967" cy="4591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060"/>
            <a:ext cx="733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The Lounge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The Lounge is a comfortable environment for in house guests and visitors to convene &amp; connect.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7"/>
          <a:stretch/>
        </p:blipFill>
        <p:spPr>
          <a:xfrm>
            <a:off x="481151" y="764703"/>
            <a:ext cx="8160866" cy="4580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060"/>
            <a:ext cx="816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The Lounge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The Lounge is a comfortable environment for in house guests and visitors to convene &amp; connect.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/>
          <a:stretch/>
        </p:blipFill>
        <p:spPr>
          <a:xfrm>
            <a:off x="481151" y="764703"/>
            <a:ext cx="8183008" cy="4598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5" y="5507534"/>
            <a:ext cx="819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>
                <a:latin typeface="Arial" pitchFamily="34" charset="0"/>
                <a:cs typeface="Arial" pitchFamily="34" charset="0"/>
              </a:rPr>
              <a:t>Lavana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Located on the first floor,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Lavana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serves authentic Awadhi cuisine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recreates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the magic of the bygone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Nawabi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era with home style dishes.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endParaRPr lang="en-IN" sz="1400" dirty="0">
              <a:latin typeface="Arial" pitchFamily="34" charset="0"/>
              <a:cs typeface="Arial" pitchFamily="34" charset="0"/>
            </a:endParaRPr>
          </a:p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Awarded “Best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New Awadhi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Restaurant”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by Time Out Food Awards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9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25763" r="250"/>
          <a:stretch/>
        </p:blipFill>
        <p:spPr>
          <a:xfrm>
            <a:off x="503293" y="764703"/>
            <a:ext cx="8222820" cy="4597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5" y="5427221"/>
            <a:ext cx="825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>
                <a:latin typeface="Arial" pitchFamily="34" charset="0"/>
                <a:cs typeface="Arial" pitchFamily="34" charset="0"/>
              </a:rPr>
              <a:t>Lavana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Located on the first floor,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Lavana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serves authentic Awadhi cuisine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recreates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the magic of the bygone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Nawabi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era with home style dishes.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Awarded “Best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New Awadhi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Restaurant“ by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Time Out Food Awards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4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5" y="764704"/>
            <a:ext cx="8186257" cy="4612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35" y="5425479"/>
            <a:ext cx="521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Hyatt Regency Gurgaon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– Largest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Convention hotel in the city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_11.8_PowerPoints_cover2_Aubergine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07904" y="2780928"/>
            <a:ext cx="566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MEETING &amp;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EVENT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140697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0" y="758240"/>
            <a:ext cx="8174693" cy="4614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756" y="5507534"/>
            <a:ext cx="817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Spread over 20,710 sq. ft. of area, with a majestic ceiling height of 28 ft.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4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692696"/>
            <a:ext cx="63367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Conferences &amp; Banquets</a:t>
            </a:r>
          </a:p>
          <a:p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Largest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convention space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with more than 3,700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sqm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(40,000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ft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) of meeting event space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The magnificent pillar-less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has an area of 20,710 sq. ft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and a majestic ceiling height of 28 ft. Built to accommodate up to 3,000 guests, the ballroom features the latest technology, surround sound system and conferencing facilities to provide an unparalleled audio-visual experience.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A total of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15 meeting venues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which can accommodate anywhere between 4 - 400people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14,800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ft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of versatile pre-function areas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Exclusive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cargo access and two dedicated separate entrances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To facilitate your event, meeting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aids and technical assistance are available, which include an impressive inventory of state-of-the-art equipment for high-speed Internet access and video conferencing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Dedicated Event Planning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Team.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Innovative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menus with live cooking options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b="1" dirty="0">
                <a:latin typeface="Arial" pitchFamily="34" charset="0"/>
                <a:cs typeface="Arial" pitchFamily="34" charset="0"/>
              </a:rPr>
              <a:t>Outdoor lawn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for Gala dinners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and themed evenings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Ability to provide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Out Door Catering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for exclusive meetings and events</a:t>
            </a:r>
            <a:endParaRPr lang="en-IN" sz="1400" dirty="0">
              <a:latin typeface="Arial" pitchFamily="34" charset="0"/>
              <a:cs typeface="Arial" pitchFamily="34" charset="0"/>
            </a:endParaRPr>
          </a:p>
          <a:p>
            <a:endParaRPr lang="en-IN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683568" y="5360187"/>
            <a:ext cx="7992888" cy="1399402"/>
            <a:chOff x="-36512" y="5360187"/>
            <a:chExt cx="7992888" cy="1399402"/>
          </a:xfrm>
        </p:grpSpPr>
        <p:pic>
          <p:nvPicPr>
            <p:cNvPr id="7" name="Picture 2" descr="Meeting Plan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1467"/>
            <a:stretch/>
          </p:blipFill>
          <p:spPr bwMode="auto">
            <a:xfrm>
              <a:off x="-36512" y="5373589"/>
              <a:ext cx="2052677" cy="13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Event plann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44"/>
            <a:stretch/>
          </p:blipFill>
          <p:spPr bwMode="auto">
            <a:xfrm>
              <a:off x="6050310" y="5360187"/>
              <a:ext cx="1906066" cy="13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" r="1844"/>
            <a:stretch/>
          </p:blipFill>
          <p:spPr>
            <a:xfrm>
              <a:off x="4052439" y="5373589"/>
              <a:ext cx="1963065" cy="1386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" r="6749"/>
            <a:stretch/>
          </p:blipFill>
          <p:spPr>
            <a:xfrm>
              <a:off x="2072933" y="5373216"/>
              <a:ext cx="1937159" cy="1386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02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 b="416"/>
          <a:stretch/>
        </p:blipFill>
        <p:spPr>
          <a:xfrm>
            <a:off x="1763688" y="1052736"/>
            <a:ext cx="5976664" cy="4190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5282044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Layout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of Conferences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&amp;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Banquet facility</a:t>
            </a:r>
            <a:endParaRPr lang="en-IN" sz="1400" dirty="0">
              <a:latin typeface="Arial" pitchFamily="34" charset="0"/>
              <a:cs typeface="Arial" pitchFamily="34" charset="0"/>
            </a:endParaRPr>
          </a:p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8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5" y="692696"/>
            <a:ext cx="68057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: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20,710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feet with a clear ceiling height of 28 feet. It is pillar less and can be divided into 3 sound proof sections. It has two dedicated entrances and three flexible Pre-function areas. With state of the art technology, communication infrastructure and a dedicated cargo entrance, the Ballroom is ideal to host large conferences, weddings, conventions and exhibitions 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Pillar-less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Regency Ballroom (1,936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sqm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/ 20,710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b="1" dirty="0" err="1">
                <a:latin typeface="Arial" pitchFamily="34" charset="0"/>
                <a:cs typeface="Arial" pitchFamily="34" charset="0"/>
              </a:rPr>
              <a:t>ft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) which can accommodate  up to 3000 guests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theatre style with a clear ceiling height of 28 ft. It is also divisible into 3 sound proof sections to cater to smaller events, like weddings, parties etc.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Dedicated Pre-function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area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It is the only ballroom in the country to house an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in-built Christie projector producing 35,000 lumens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(Highest Lumens offered in native HD).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There are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144 inbuilt LED Par Cans and 8 Moving Heads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at the Regency Ballroom </a:t>
            </a:r>
          </a:p>
          <a:p>
            <a:pPr algn="just"/>
            <a:endParaRPr lang="en-IN" sz="1200" dirty="0">
              <a:latin typeface="Constantia" pitchFamily="18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endParaRPr lang="en-IN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6891" y="5360187"/>
            <a:ext cx="8009565" cy="1386000"/>
            <a:chOff x="-16158" y="5360187"/>
            <a:chExt cx="8009565" cy="138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7" t="52940" r="51512" b="16426"/>
            <a:stretch/>
          </p:blipFill>
          <p:spPr>
            <a:xfrm>
              <a:off x="5994214" y="5360187"/>
              <a:ext cx="1999193" cy="1386000"/>
            </a:xfrm>
            <a:prstGeom prst="rect">
              <a:avLst/>
            </a:prstGeom>
          </p:spPr>
        </p:pic>
        <p:pic>
          <p:nvPicPr>
            <p:cNvPr id="9" name="Picture 2" descr="Regency Ballroo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2" r="1"/>
            <a:stretch/>
          </p:blipFill>
          <p:spPr bwMode="auto">
            <a:xfrm>
              <a:off x="2051720" y="5360187"/>
              <a:ext cx="3890840" cy="13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r="231" b="7366"/>
            <a:stretch/>
          </p:blipFill>
          <p:spPr>
            <a:xfrm>
              <a:off x="-16158" y="5362596"/>
              <a:ext cx="2016224" cy="1381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9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"/>
          <a:stretch/>
        </p:blipFill>
        <p:spPr>
          <a:xfrm>
            <a:off x="484624" y="756257"/>
            <a:ext cx="8142026" cy="4648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98648"/>
            <a:ext cx="7691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Events Pre-Function Area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The pool side is connected to one of the Ballroom pre-function areas to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host gala dinners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by the pool.</a:t>
            </a:r>
          </a:p>
          <a:p>
            <a:r>
              <a:rPr lang="en-IN" sz="1400" i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7195"/>
          <a:stretch/>
        </p:blipFill>
        <p:spPr>
          <a:xfrm>
            <a:off x="481152" y="758240"/>
            <a:ext cx="8145498" cy="4614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060"/>
            <a:ext cx="725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Events Pre-Function Area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Each section of the ballroom has its own pre-function area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separate entrance, in order to maintain the exclusivity of multiple events taking place simultaneously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en-IN" sz="1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9"/>
          <a:stretch/>
        </p:blipFill>
        <p:spPr>
          <a:xfrm>
            <a:off x="481152" y="758240"/>
            <a:ext cx="8145498" cy="4614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9"/>
          <a:stretch/>
        </p:blipFill>
        <p:spPr>
          <a:xfrm>
            <a:off x="481151" y="758240"/>
            <a:ext cx="8145499" cy="4602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5479"/>
            <a:ext cx="7547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Events Pre-Function Area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Dedicated entrance to provide an impactful sense of arrival 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1" y="762517"/>
            <a:ext cx="8129698" cy="4572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151" y="5426060"/>
            <a:ext cx="754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Regency Salon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1268 square feet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of meeting room divisible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into two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In-built Data Projector and drop down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screen.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0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08104" y="309013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WEDDINGS </a:t>
            </a:r>
          </a:p>
        </p:txBody>
      </p:sp>
    </p:spTree>
    <p:extLst>
      <p:ext uri="{BB962C8B-B14F-4D97-AF65-F5344CB8AC3E}">
        <p14:creationId xmlns:p14="http://schemas.microsoft.com/office/powerpoint/2010/main" val="83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/>
          <a:stretch/>
        </p:blipFill>
        <p:spPr>
          <a:xfrm>
            <a:off x="493560" y="764704"/>
            <a:ext cx="8172712" cy="4608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5425479"/>
            <a:ext cx="380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Hotel  Lobby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Great place to meet &amp; greet.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6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25913" r="10296" b="20927"/>
          <a:stretch/>
        </p:blipFill>
        <p:spPr>
          <a:xfrm>
            <a:off x="481149" y="786792"/>
            <a:ext cx="8149239" cy="458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151" y="5425479"/>
            <a:ext cx="814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>
                <a:latin typeface="Arial" pitchFamily="34" charset="0"/>
                <a:cs typeface="Arial" pitchFamily="34" charset="0"/>
              </a:rPr>
              <a:t>Dedicated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entrance’s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for receiving guests &amp; marriage processions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6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9556" r="10988" b="26998"/>
          <a:stretch/>
        </p:blipFill>
        <p:spPr>
          <a:xfrm>
            <a:off x="463102" y="778657"/>
            <a:ext cx="8159707" cy="4581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425479"/>
            <a:ext cx="814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Arial" pitchFamily="34" charset="0"/>
                <a:cs typeface="Arial" pitchFamily="34" charset="0"/>
              </a:rPr>
              <a:t>Enchanting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décor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 and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 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elaborate set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-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ups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,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5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25109" r="10805" b="22856"/>
          <a:stretch/>
        </p:blipFill>
        <p:spPr>
          <a:xfrm>
            <a:off x="463102" y="764704"/>
            <a:ext cx="8159707" cy="45957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536" y="5426060"/>
            <a:ext cx="814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Exquisitely decorated wedding venues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for ceremonies, receptions, morning-after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brunches</a:t>
            </a:r>
          </a:p>
          <a:p>
            <a:r>
              <a:rPr lang="en-IN" sz="1400" dirty="0" smtClean="0">
                <a:latin typeface="Arial" pitchFamily="34" charset="0"/>
                <a:cs typeface="Arial" pitchFamily="34" charset="0"/>
              </a:rPr>
              <a:t>or pre-wedding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events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25878" r="11111" b="23087"/>
          <a:stretch/>
        </p:blipFill>
        <p:spPr bwMode="auto">
          <a:xfrm>
            <a:off x="448607" y="778658"/>
            <a:ext cx="8299857" cy="45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5354052"/>
            <a:ext cx="741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Arial" pitchFamily="34" charset="0"/>
                <a:cs typeface="Arial" pitchFamily="34" charset="0"/>
              </a:rPr>
              <a:t>An exclusive panel of expert decorators to make the right recommendation for your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wedding and  work </a:t>
            </a:r>
          </a:p>
          <a:p>
            <a:r>
              <a:rPr lang="en-IN" sz="1400" dirty="0" smtClean="0">
                <a:latin typeface="Arial" pitchFamily="34" charset="0"/>
                <a:cs typeface="Arial" pitchFamily="34" charset="0"/>
              </a:rPr>
              <a:t>closely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with our in house planner to curate the perfect event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,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7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28054" r="10923" b="19262"/>
          <a:stretch/>
        </p:blipFill>
        <p:spPr>
          <a:xfrm>
            <a:off x="507408" y="1136651"/>
            <a:ext cx="8169048" cy="4584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" t="24839" r="6563" b="-1"/>
          <a:stretch/>
        </p:blipFill>
        <p:spPr>
          <a:xfrm>
            <a:off x="501509" y="764704"/>
            <a:ext cx="8174947" cy="4581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502" y="5426060"/>
            <a:ext cx="752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an intimate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p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re wedding functions to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reception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for your family and friends, our array of elegant banquet facilities are perfect for the special day that you will cherish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9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/>
          <a:stretch/>
        </p:blipFill>
        <p:spPr bwMode="auto">
          <a:xfrm>
            <a:off x="501510" y="764704"/>
            <a:ext cx="8174946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90" y="5425479"/>
            <a:ext cx="814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Arial" pitchFamily="34" charset="0"/>
                <a:cs typeface="Arial" pitchFamily="34" charset="0"/>
              </a:rPr>
              <a:t>Arrangements for </a:t>
            </a:r>
            <a:r>
              <a:rPr lang="en-IN" sz="1400" b="1" dirty="0" err="1" smtClean="0">
                <a:latin typeface="Arial" pitchFamily="34" charset="0"/>
                <a:cs typeface="Arial" pitchFamily="34" charset="0"/>
              </a:rPr>
              <a:t>Vedi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en-IN" sz="1400" dirty="0" err="1" smtClean="0">
                <a:latin typeface="Arial" pitchFamily="34" charset="0"/>
                <a:cs typeface="Arial" pitchFamily="34" charset="0"/>
              </a:rPr>
              <a:t>Mandap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 by the pool side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" t="16483"/>
          <a:stretch/>
        </p:blipFill>
        <p:spPr>
          <a:xfrm>
            <a:off x="501510" y="764704"/>
            <a:ext cx="8174946" cy="4614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190" y="5426640"/>
            <a:ext cx="7352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Options for unlimited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decoration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fitting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options so as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to create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harmonious confluence of the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décor, colour scheme, selection of music,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choice of flowers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and all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other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elements by our partners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HY 10 Experiences.</a:t>
            </a:r>
            <a:endParaRPr lang="en-IN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1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oasiscaterers.com/images/background/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"/>
          <a:stretch/>
        </p:blipFill>
        <p:spPr bwMode="auto">
          <a:xfrm>
            <a:off x="810834" y="778657"/>
            <a:ext cx="7577590" cy="45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5425479"/>
            <a:ext cx="7331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Arial" pitchFamily="34" charset="0"/>
                <a:cs typeface="Arial" pitchFamily="34" charset="0"/>
              </a:rPr>
              <a:t>Intimate or grandeur, we provide bespoke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gourmet catering for all occasions.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5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/>
          <a:stretch/>
        </p:blipFill>
        <p:spPr bwMode="auto">
          <a:xfrm>
            <a:off x="500270" y="770736"/>
            <a:ext cx="8174946" cy="460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957" y="5373217"/>
            <a:ext cx="749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itchFamily="34" charset="0"/>
                <a:cs typeface="Arial" pitchFamily="34" charset="0"/>
              </a:rPr>
              <a:t>A Taste of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Perfection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wide array of menu options featuring Indian and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international 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delicacies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b="9101"/>
          <a:stretch/>
        </p:blipFill>
        <p:spPr>
          <a:xfrm>
            <a:off x="503744" y="764704"/>
            <a:ext cx="8172712" cy="4626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332" y="5425479"/>
            <a:ext cx="380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Hotel  Lobby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Great place to meet &amp; greet.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http://mostviewsvideo.com/wp-content/uploads/wedding-cakes-the-basics-wedding-tips-from-the-best-vendors-in-the-20151114140151-56473ecfb74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b="45640"/>
          <a:stretch/>
        </p:blipFill>
        <p:spPr bwMode="auto">
          <a:xfrm>
            <a:off x="395536" y="770736"/>
            <a:ext cx="8173580" cy="460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941" y="5373216"/>
            <a:ext cx="814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Arial" pitchFamily="34" charset="0"/>
                <a:cs typeface="Arial" pitchFamily="34" charset="0"/>
              </a:rPr>
              <a:t>Patisserie to provide a sinful array of sweet delights and a perfect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Wedding cake.</a:t>
            </a:r>
            <a:endParaRPr lang="en-IN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75413" y="2947591"/>
            <a:ext cx="30249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RECREATIONAL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226168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7192" y="829156"/>
            <a:ext cx="6863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 err="1" smtClean="0">
                <a:latin typeface="Arial" pitchFamily="34" charset="0"/>
                <a:cs typeface="Arial" pitchFamily="34" charset="0"/>
              </a:rPr>
              <a:t>Shvasa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 Spa</a:t>
            </a: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Offering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 touch of tranquil heaven, far away from the hustle and bustle of the city, The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Shvasa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Spa offers an array of luxury spa treatments for your well being. Our extensive day spa menu includes Full Body Massage, Body Scrubs, Body Wraps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, Manicure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and Pedicure and Facials.</a:t>
            </a:r>
          </a:p>
          <a:p>
            <a:pPr algn="just"/>
            <a:endParaRPr lang="en-IN" sz="1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The Fitness Centre </a:t>
            </a:r>
            <a:endParaRPr lang="en-IN" sz="14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Our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Fitness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Centre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has state-of-the-art cardio equipment, weight machines and free weights to ensure a good work out. Personal trainers are available to guide you through your routine. You can also relax by the outdoor swimming pool that offers refreshing beverages.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Outdoor Swimming Pool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Kids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Pool </a:t>
            </a: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Rejuvenate your mind &amp; body with a dip in our outdoor swimming pool. Take a leisurely break on the sun deck while you enjoy a refreshing beverages. We also have a kids pool where kids can splash around. </a:t>
            </a:r>
          </a:p>
          <a:p>
            <a:endParaRPr lang="en-IN" sz="1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Weekend activities &amp; games for kids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20 feet rock wall, Zorbing, Bouncy castle, Toy Train, Trampoline, Mini golf putt, Dart, Hoopla, Glass pyramid, One art activity, Potter’s wheel etc. </a:t>
            </a:r>
          </a:p>
          <a:p>
            <a:endParaRPr lang="en-IN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sz="14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3623" y="5369430"/>
            <a:ext cx="8050825" cy="1386636"/>
            <a:chOff x="-1" y="5369430"/>
            <a:chExt cx="8050825" cy="1386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2" r="1475"/>
            <a:stretch/>
          </p:blipFill>
          <p:spPr>
            <a:xfrm>
              <a:off x="6002076" y="5370066"/>
              <a:ext cx="2048748" cy="1386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9"/>
            <a:stretch/>
          </p:blipFill>
          <p:spPr>
            <a:xfrm>
              <a:off x="-1" y="5370066"/>
              <a:ext cx="2024574" cy="1386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9"/>
            <a:stretch/>
          </p:blipFill>
          <p:spPr>
            <a:xfrm>
              <a:off x="2062594" y="5369430"/>
              <a:ext cx="1937159" cy="13866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98"/>
            <a:stretch/>
          </p:blipFill>
          <p:spPr>
            <a:xfrm>
              <a:off x="4052439" y="5370066"/>
              <a:ext cx="1921536" cy="13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64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9" b="3996"/>
          <a:stretch/>
        </p:blipFill>
        <p:spPr>
          <a:xfrm>
            <a:off x="481151" y="764703"/>
            <a:ext cx="8269693" cy="4597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151" y="5425479"/>
            <a:ext cx="814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>
                <a:latin typeface="Arial" pitchFamily="34" charset="0"/>
                <a:cs typeface="Arial" pitchFamily="34" charset="0"/>
              </a:rPr>
              <a:t>Shvasa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 Spa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offers an array of luxury spa treatments for your wellbeing.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1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4" b="7693"/>
          <a:stretch/>
        </p:blipFill>
        <p:spPr>
          <a:xfrm>
            <a:off x="500283" y="764704"/>
            <a:ext cx="8269693" cy="459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151" y="5426060"/>
            <a:ext cx="7115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Fitness </a:t>
            </a:r>
            <a:r>
              <a:rPr lang="en-IN" sz="1400" b="1" dirty="0" smtClean="0">
                <a:latin typeface="Arial" pitchFamily="34" charset="0"/>
                <a:cs typeface="Arial" pitchFamily="34" charset="0"/>
              </a:rPr>
              <a:t>Centre-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state-of-the-art cardio equipment, weight machines and free weights to ensure a good work out.  Personal trainers are available to guide you through your routine</a:t>
            </a:r>
            <a:r>
              <a:rPr lang="en-IN" sz="1400" i="1" dirty="0">
                <a:latin typeface="Arial" pitchFamily="34" charset="0"/>
                <a:cs typeface="Arial" pitchFamily="34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 b="5927"/>
          <a:stretch/>
        </p:blipFill>
        <p:spPr>
          <a:xfrm>
            <a:off x="504050" y="764704"/>
            <a:ext cx="8316923" cy="4609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151" y="5426640"/>
            <a:ext cx="725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Swimming Pool -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Rejuvenate your mind and body with a dip in our outdoor swimming pool. Take a leisurely break on the sun deck and enjoy a refreshing beverage. There is a special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kiddy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pool for your kids to splash around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IN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5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R_11.8_PowerPoints_insidepages__EXAMPLE_A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1560" y="4224450"/>
            <a:ext cx="3326368" cy="2282539"/>
            <a:chOff x="755576" y="4224450"/>
            <a:chExt cx="3326368" cy="2282539"/>
          </a:xfrm>
        </p:grpSpPr>
        <p:pic>
          <p:nvPicPr>
            <p:cNvPr id="7" name="Picture 4" descr="H:\simmi\Creatives\August\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3" t="66514" r="54325" b="8593"/>
            <a:stretch/>
          </p:blipFill>
          <p:spPr bwMode="auto">
            <a:xfrm>
              <a:off x="755576" y="4224450"/>
              <a:ext cx="3312864" cy="2282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:\simmi\Creatives\August\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3" t="82580" r="54325" b="8593"/>
            <a:stretch/>
          </p:blipFill>
          <p:spPr bwMode="auto">
            <a:xfrm>
              <a:off x="769080" y="5695351"/>
              <a:ext cx="3312864" cy="80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4950040" y="3429000"/>
            <a:ext cx="130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1" dirty="0" smtClean="0">
                <a:latin typeface="Cambria" pitchFamily="18" charset="0"/>
              </a:rPr>
              <a:t>Thank you</a:t>
            </a:r>
            <a:endParaRPr lang="en-IN" b="1" dirty="0">
              <a:latin typeface="Cambria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33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692696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Location</a:t>
            </a:r>
          </a:p>
          <a:p>
            <a:pPr algn="just"/>
            <a:endParaRPr lang="en-IN" sz="1400" dirty="0">
              <a:latin typeface="Cambria" pitchFamily="18" charset="0"/>
            </a:endParaRPr>
          </a:p>
          <a:p>
            <a:pPr algn="just"/>
            <a:r>
              <a:rPr lang="en-IN" sz="1400" b="1" dirty="0">
                <a:latin typeface="Arial" pitchFamily="34" charset="0"/>
                <a:cs typeface="Arial" pitchFamily="34" charset="0"/>
              </a:rPr>
              <a:t>Strategically located off the Delhi-Jaipur National Highway 8, adjacent to the KM 42 Toll Plaza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Hyatt Regency Gurgaon is the ideal hotel for business travellers to Gurgaon 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Easy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access from the National Highway 8, The hotel is conveniently located within thirty minutes from the Indira Gandhi International Airport and is just fifteen minutes drive from Gurgaon city centre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Our urban, contemporary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hotel offers a 5 star luxury gateway to Gurgaon, dubbed as one of India’s “fastest growing commercial centres”.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Situated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in between the commercial hub and industrial zone of Gurgaon,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Manesar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&amp;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Bhiwadi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location of the property makes it an ideal base for tourists covering the entire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‘Golden Triangle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’ of Delhi, Agra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Jaipur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IN" sz="1200" dirty="0">
                <a:latin typeface="Constantia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1560" y="5371292"/>
            <a:ext cx="7920880" cy="1381847"/>
            <a:chOff x="35496" y="5371292"/>
            <a:chExt cx="7920880" cy="138184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9595" r="20012"/>
            <a:stretch/>
          </p:blipFill>
          <p:spPr bwMode="auto">
            <a:xfrm>
              <a:off x="35496" y="5371292"/>
              <a:ext cx="3513425" cy="1380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3" descr="Image result for gurgaon skyscraperc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5373216"/>
              <a:ext cx="2221909" cy="1379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5" descr="Image result for gurgaon skyscrapercit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6" b="-1"/>
            <a:stretch/>
          </p:blipFill>
          <p:spPr bwMode="auto">
            <a:xfrm>
              <a:off x="5815470" y="5371292"/>
              <a:ext cx="2140906" cy="1381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845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908720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Located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on the National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Expressway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with easy access from Delhi NCR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en-route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to Jaipur city. The hotel is conveniently located within thirty minutes from the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Indira Gandhi International Airport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&amp; is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just fifteen minutes drive from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Gurgaon city centre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" b="4745"/>
          <a:stretch/>
        </p:blipFill>
        <p:spPr bwMode="auto">
          <a:xfrm>
            <a:off x="1691680" y="1920480"/>
            <a:ext cx="6336704" cy="41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6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encrypted-tbn3.gstatic.com/images?q=tbn:ANd9GcSPRKSeejLywWzur_RYyy9mufFkQ4Aw8r4ASpU7n1MQNuxzmRl8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045114"/>
            <a:ext cx="792088" cy="4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cdn.vectorstock.com/i/composite/95,55/jaipur-skyline-trendy-linear-vector-5669555.jp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53026"/>
            <a:ext cx="1561536" cy="164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245104" y="2410167"/>
            <a:ext cx="2409352" cy="295232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788024" y="2410170"/>
            <a:ext cx="2880320" cy="287390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483769" y="5534523"/>
            <a:ext cx="5112568" cy="4399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94415" y="5621178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 smtClean="0"/>
              <a:t>Jaipur to </a:t>
            </a:r>
            <a:r>
              <a:rPr lang="en-IN" sz="1000" b="1" dirty="0" err="1" smtClean="0"/>
              <a:t>Taj</a:t>
            </a:r>
            <a:r>
              <a:rPr lang="en-IN" sz="1000" b="1" dirty="0" smtClean="0"/>
              <a:t> </a:t>
            </a:r>
            <a:r>
              <a:rPr lang="en-IN" sz="1000" b="1" dirty="0" err="1" smtClean="0"/>
              <a:t>Mahal</a:t>
            </a:r>
            <a:endParaRPr lang="en-IN" sz="1000" b="1" dirty="0" smtClean="0"/>
          </a:p>
          <a:p>
            <a:pPr algn="ctr"/>
            <a:r>
              <a:rPr lang="en-IN" sz="1000" dirty="0" smtClean="0"/>
              <a:t>243 </a:t>
            </a:r>
            <a:r>
              <a:rPr lang="en-IN" sz="1000" dirty="0" err="1" smtClean="0"/>
              <a:t>kms</a:t>
            </a:r>
            <a:r>
              <a:rPr lang="en-IN" sz="1000" dirty="0" smtClean="0"/>
              <a:t> – 4 hours</a:t>
            </a:r>
            <a:endParaRPr lang="en-IN" sz="1000" dirty="0"/>
          </a:p>
        </p:txBody>
      </p:sp>
      <p:sp>
        <p:nvSpPr>
          <p:cNvPr id="11" name="Isosceles Triangle 10"/>
          <p:cNvSpPr/>
          <p:nvPr/>
        </p:nvSpPr>
        <p:spPr>
          <a:xfrm>
            <a:off x="2123728" y="5386801"/>
            <a:ext cx="216024" cy="20745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2051720" y="5549170"/>
            <a:ext cx="63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/>
              <a:t>JAIPUR</a:t>
            </a:r>
            <a:endParaRPr lang="en-IN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15244" y="5477162"/>
            <a:ext cx="553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/>
              <a:t>AGRA</a:t>
            </a:r>
            <a:endParaRPr lang="en-IN" sz="1200" b="1" dirty="0"/>
          </a:p>
        </p:txBody>
      </p:sp>
      <p:sp>
        <p:nvSpPr>
          <p:cNvPr id="19" name="Isosceles Triangle 18"/>
          <p:cNvSpPr/>
          <p:nvPr/>
        </p:nvSpPr>
        <p:spPr>
          <a:xfrm>
            <a:off x="7668344" y="5282896"/>
            <a:ext cx="216024" cy="20745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35" name="Picture 11" descr="http://thumbs.dreamstime.com/t/india-new-delhi-skyline-black-white-43134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27" y="1225110"/>
            <a:ext cx="1705925" cy="6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rot="18551819">
            <a:off x="1885092" y="4052971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00" b="1" dirty="0"/>
              <a:t>Hyatt Regency Gurgaon to Jaipur</a:t>
            </a:r>
          </a:p>
          <a:p>
            <a:pPr algn="ctr"/>
            <a:r>
              <a:rPr lang="en-IN" sz="1000" dirty="0"/>
              <a:t>234 </a:t>
            </a:r>
            <a:r>
              <a:rPr lang="en-IN" sz="1000" dirty="0" err="1"/>
              <a:t>Kms</a:t>
            </a:r>
            <a:r>
              <a:rPr lang="en-IN" sz="1000" dirty="0"/>
              <a:t> – 3.16 </a:t>
            </a:r>
            <a:r>
              <a:rPr lang="en-IN" sz="1000" dirty="0" smtClean="0"/>
              <a:t>hours</a:t>
            </a:r>
            <a:endParaRPr lang="en-IN" sz="1000" dirty="0"/>
          </a:p>
        </p:txBody>
      </p:sp>
      <p:sp>
        <p:nvSpPr>
          <p:cNvPr id="21" name="TextBox 20"/>
          <p:cNvSpPr txBox="1"/>
          <p:nvPr/>
        </p:nvSpPr>
        <p:spPr>
          <a:xfrm rot="2715940">
            <a:off x="6142589" y="4041735"/>
            <a:ext cx="1624163" cy="4001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N" sz="1000" b="1" dirty="0"/>
              <a:t>Delhi to Agra</a:t>
            </a:r>
          </a:p>
          <a:p>
            <a:pPr algn="ctr"/>
            <a:r>
              <a:rPr lang="en-IN" sz="1000" dirty="0"/>
              <a:t>234 </a:t>
            </a:r>
            <a:r>
              <a:rPr lang="en-IN" sz="1000" dirty="0" err="1"/>
              <a:t>kms</a:t>
            </a:r>
            <a:r>
              <a:rPr lang="en-IN" sz="1000" dirty="0"/>
              <a:t> 2hours 47 minutes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6039" y="1887795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/>
              <a:t>NEW DELHI</a:t>
            </a:r>
            <a:endParaRPr lang="en-IN" sz="1200" b="1" dirty="0"/>
          </a:p>
        </p:txBody>
      </p:sp>
      <p:sp>
        <p:nvSpPr>
          <p:cNvPr id="31" name="Isosceles Triangle 30"/>
          <p:cNvSpPr/>
          <p:nvPr/>
        </p:nvSpPr>
        <p:spPr>
          <a:xfrm>
            <a:off x="4654455" y="2161586"/>
            <a:ext cx="216024" cy="20745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Isosceles Triangle 31"/>
          <p:cNvSpPr/>
          <p:nvPr/>
        </p:nvSpPr>
        <p:spPr>
          <a:xfrm>
            <a:off x="4078391" y="2812866"/>
            <a:ext cx="216024" cy="20745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TextBox 32"/>
          <p:cNvSpPr txBox="1"/>
          <p:nvPr/>
        </p:nvSpPr>
        <p:spPr>
          <a:xfrm>
            <a:off x="4283968" y="2884874"/>
            <a:ext cx="862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 smtClean="0"/>
              <a:t>GURGAON</a:t>
            </a:r>
            <a:endParaRPr lang="en-IN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211960" y="3235042"/>
            <a:ext cx="14366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000" b="1" dirty="0" smtClean="0"/>
              <a:t>Hyatt Regency Gurgaon</a:t>
            </a:r>
          </a:p>
          <a:p>
            <a:pPr algn="ctr"/>
            <a:r>
              <a:rPr lang="en-IN" sz="1000" b="1" dirty="0" smtClean="0"/>
              <a:t> to IFFCO </a:t>
            </a:r>
            <a:r>
              <a:rPr lang="en-IN" sz="1000" b="1" dirty="0" err="1" smtClean="0"/>
              <a:t>Chowk</a:t>
            </a:r>
            <a:endParaRPr lang="en-IN" sz="1000" b="1" dirty="0" smtClean="0"/>
          </a:p>
          <a:p>
            <a:pPr algn="ctr"/>
            <a:r>
              <a:rPr lang="en-IN" sz="1000" dirty="0" smtClean="0"/>
              <a:t>143 </a:t>
            </a:r>
            <a:r>
              <a:rPr lang="en-IN" sz="1000" dirty="0" err="1" smtClean="0"/>
              <a:t>kms</a:t>
            </a:r>
            <a:r>
              <a:rPr lang="en-IN" sz="1000" dirty="0" smtClean="0"/>
              <a:t> – 18 minutes</a:t>
            </a:r>
            <a:endParaRPr lang="en-IN" sz="1000" dirty="0"/>
          </a:p>
        </p:txBody>
      </p:sp>
      <p:sp>
        <p:nvSpPr>
          <p:cNvPr id="43" name="TextBox 42"/>
          <p:cNvSpPr txBox="1"/>
          <p:nvPr/>
        </p:nvSpPr>
        <p:spPr>
          <a:xfrm rot="18653966">
            <a:off x="3193717" y="1720031"/>
            <a:ext cx="1111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 smtClean="0"/>
              <a:t>Hyatt Regency Gurgaon</a:t>
            </a:r>
          </a:p>
          <a:p>
            <a:pPr algn="ctr"/>
            <a:r>
              <a:rPr lang="en-IN" sz="1000" b="1" dirty="0" smtClean="0"/>
              <a:t>to Delhi</a:t>
            </a:r>
          </a:p>
          <a:p>
            <a:pPr algn="ctr"/>
            <a:r>
              <a:rPr lang="en-IN" sz="1000" dirty="0" smtClean="0"/>
              <a:t>40 </a:t>
            </a:r>
            <a:r>
              <a:rPr lang="en-IN" sz="1000" dirty="0" err="1" smtClean="0"/>
              <a:t>kms</a:t>
            </a:r>
            <a:r>
              <a:rPr lang="en-IN" sz="1000" dirty="0" smtClean="0"/>
              <a:t> – 55 minutes</a:t>
            </a:r>
            <a:endParaRPr lang="en-IN" sz="1000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3649488" y="2596843"/>
            <a:ext cx="398823" cy="31975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18731048">
            <a:off x="2276461" y="2551104"/>
            <a:ext cx="1324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1" dirty="0" smtClean="0"/>
              <a:t>Hyatt Regency Gurgaon</a:t>
            </a:r>
          </a:p>
          <a:p>
            <a:pPr algn="ctr"/>
            <a:r>
              <a:rPr lang="en-IN" sz="1000" b="1" dirty="0" smtClean="0"/>
              <a:t>to IGI </a:t>
            </a:r>
          </a:p>
          <a:p>
            <a:pPr algn="ctr"/>
            <a:r>
              <a:rPr lang="en-IN" sz="1000" dirty="0" smtClean="0"/>
              <a:t>25 </a:t>
            </a:r>
            <a:r>
              <a:rPr lang="en-IN" sz="1000" dirty="0" err="1" smtClean="0"/>
              <a:t>kms</a:t>
            </a:r>
            <a:r>
              <a:rPr lang="en-IN" sz="1000" dirty="0" smtClean="0"/>
              <a:t> – 35 minutes</a:t>
            </a:r>
            <a:endParaRPr lang="en-IN" sz="1000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211960" y="2369040"/>
            <a:ext cx="360040" cy="44382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0" idx="3"/>
          </p:cNvCxnSpPr>
          <p:nvPr/>
        </p:nvCxnSpPr>
        <p:spPr>
          <a:xfrm>
            <a:off x="3192613" y="3310922"/>
            <a:ext cx="265007" cy="19536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39" y="3049029"/>
            <a:ext cx="579023" cy="719147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 flipV="1">
            <a:off x="4152521" y="3107700"/>
            <a:ext cx="270711" cy="33238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" name="Picture 13" descr="http://thumb9.shutterstock.com/photos/thumb_large/1791932/1654130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11676" r="22774"/>
          <a:stretch/>
        </p:blipFill>
        <p:spPr bwMode="auto">
          <a:xfrm rot="15371248">
            <a:off x="3219706" y="2365238"/>
            <a:ext cx="256879" cy="3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Isosceles Triangle 44"/>
          <p:cNvSpPr/>
          <p:nvPr/>
        </p:nvSpPr>
        <p:spPr>
          <a:xfrm>
            <a:off x="3416278" y="2410170"/>
            <a:ext cx="216024" cy="207454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8" name="TextBox 1027"/>
          <p:cNvSpPr txBox="1"/>
          <p:nvPr/>
        </p:nvSpPr>
        <p:spPr>
          <a:xfrm>
            <a:off x="2843808" y="332656"/>
            <a:ext cx="40064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IN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1400" b="1" dirty="0">
                <a:latin typeface="Arial" pitchFamily="34" charset="0"/>
                <a:cs typeface="Arial" pitchFamily="34" charset="0"/>
              </a:rPr>
              <a:t>HYATT REGENCY GURGAON : </a:t>
            </a:r>
            <a:endParaRPr lang="en-IN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IN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GATEWAY TO THE GOLDEN TRIANGLE </a:t>
            </a:r>
          </a:p>
        </p:txBody>
      </p:sp>
    </p:spTree>
    <p:extLst>
      <p:ext uri="{BB962C8B-B14F-4D97-AF65-F5344CB8AC3E}">
        <p14:creationId xmlns:p14="http://schemas.microsoft.com/office/powerpoint/2010/main" val="348797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9" y="920328"/>
            <a:ext cx="66314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400" b="1" dirty="0" smtClean="0">
                <a:latin typeface="Arial" pitchFamily="34" charset="0"/>
                <a:cs typeface="Arial" pitchFamily="34" charset="0"/>
              </a:rPr>
              <a:t>Spacious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Rooms. Comfortable Stay.</a:t>
            </a: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451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well-appointed, spacious guestrooms (44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mts.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)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including 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37 luxurious suites (starting from 88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sq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IN" sz="1400" dirty="0" err="1">
                <a:latin typeface="Arial" pitchFamily="34" charset="0"/>
                <a:cs typeface="Arial" pitchFamily="34" charset="0"/>
              </a:rPr>
              <a:t>mts.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) are thoughtfully designed to contribute to the stylish &amp; comfortable ambience. </a:t>
            </a:r>
            <a:endParaRPr lang="en-IN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dirty="0" smtClean="0">
                <a:latin typeface="Arial" pitchFamily="34" charset="0"/>
                <a:cs typeface="Arial" pitchFamily="34" charset="0"/>
              </a:rPr>
              <a:t>Four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specially designated Regency Club floors for the club guests include a Regency Club Lounge which offers a complimentary buffet breakfast and evening cocktails. The Regency Club’s other services include private check-in and check-out facilities, limited access to a private </a:t>
            </a:r>
            <a:r>
              <a:rPr lang="en-IN" sz="1400" dirty="0" smtClean="0">
                <a:latin typeface="Arial" pitchFamily="34" charset="0"/>
                <a:cs typeface="Arial" pitchFamily="34" charset="0"/>
              </a:rPr>
              <a:t>boardroom.</a:t>
            </a:r>
          </a:p>
          <a:p>
            <a:pPr algn="just"/>
            <a:endParaRPr lang="en-IN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1400" b="1" dirty="0" smtClean="0">
                <a:latin typeface="Arial" pitchFamily="34" charset="0"/>
                <a:cs typeface="Arial" pitchFamily="34" charset="0"/>
              </a:rPr>
              <a:t>Room configuration includes : </a:t>
            </a:r>
          </a:p>
          <a:p>
            <a:pPr algn="just"/>
            <a:r>
              <a:rPr lang="en-IN" sz="1400" dirty="0">
                <a:latin typeface="Arial" pitchFamily="34" charset="0"/>
                <a:cs typeface="Arial" pitchFamily="34" charset="0"/>
              </a:rPr>
              <a:t>	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 smtClean="0">
                <a:latin typeface="Arial" pitchFamily="34" charset="0"/>
                <a:cs typeface="Arial" pitchFamily="34" charset="0"/>
              </a:rPr>
              <a:t>174 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King Room Standard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165 Twin Room Standard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38 Club King Rooms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37 Club Twin Rooms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35 Regency King Suite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01 Regency Executive Suite </a:t>
            </a:r>
          </a:p>
          <a:p>
            <a:pPr indent="-285750" algn="just">
              <a:buFont typeface="Wingdings" pitchFamily="2" charset="2"/>
              <a:buChar char="§"/>
            </a:pPr>
            <a:r>
              <a:rPr lang="en-IN" sz="1400" dirty="0">
                <a:latin typeface="Arial" pitchFamily="34" charset="0"/>
                <a:cs typeface="Arial" pitchFamily="34" charset="0"/>
              </a:rPr>
              <a:t>01 Presidential Suite </a:t>
            </a:r>
          </a:p>
          <a:p>
            <a:endParaRPr lang="en-IN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1371" y="5386321"/>
            <a:ext cx="8035085" cy="1378800"/>
            <a:chOff x="0" y="5386321"/>
            <a:chExt cx="8035085" cy="1378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54"/>
            <a:stretch/>
          </p:blipFill>
          <p:spPr>
            <a:xfrm>
              <a:off x="4058984" y="5386330"/>
              <a:ext cx="1940917" cy="1378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5"/>
            <a:stretch/>
          </p:blipFill>
          <p:spPr>
            <a:xfrm>
              <a:off x="0" y="5386321"/>
              <a:ext cx="2010727" cy="1378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8"/>
            <a:stretch/>
          </p:blipFill>
          <p:spPr>
            <a:xfrm>
              <a:off x="2062595" y="5387567"/>
              <a:ext cx="1947796" cy="1377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71" b="41085"/>
            <a:stretch/>
          </p:blipFill>
          <p:spPr>
            <a:xfrm>
              <a:off x="6070725" y="5386321"/>
              <a:ext cx="1964360" cy="137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73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728</TotalTime>
  <Words>1739</Words>
  <Application>Microsoft Office PowerPoint</Application>
  <PresentationFormat>On-screen Show (4:3)</PresentationFormat>
  <Paragraphs>170</Paragraphs>
  <Slides>56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Cambria</vt:lpstr>
      <vt:lpstr>Constantia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Sood, Simmi (DELRG)</dc:creator>
  <cp:lastModifiedBy>Gupta, Maulina (DELRG)</cp:lastModifiedBy>
  <cp:revision>83</cp:revision>
  <dcterms:created xsi:type="dcterms:W3CDTF">2015-09-22T07:29:26Z</dcterms:created>
  <dcterms:modified xsi:type="dcterms:W3CDTF">2016-04-11T12:39:57Z</dcterms:modified>
</cp:coreProperties>
</file>